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44" r:id="rId5"/>
    <p:sldId id="362" r:id="rId6"/>
    <p:sldId id="363" r:id="rId7"/>
    <p:sldId id="364" r:id="rId8"/>
    <p:sldId id="365" r:id="rId9"/>
    <p:sldId id="349" r:id="rId10"/>
    <p:sldId id="366" r:id="rId11"/>
    <p:sldId id="367" r:id="rId12"/>
    <p:sldId id="368" r:id="rId13"/>
    <p:sldId id="369" r:id="rId14"/>
    <p:sldId id="370" r:id="rId15"/>
    <p:sldId id="374" r:id="rId16"/>
    <p:sldId id="352" r:id="rId17"/>
    <p:sldId id="346" r:id="rId18"/>
    <p:sldId id="347" r:id="rId19"/>
    <p:sldId id="371" r:id="rId20"/>
    <p:sldId id="348" r:id="rId21"/>
    <p:sldId id="350" r:id="rId22"/>
    <p:sldId id="373" r:id="rId23"/>
    <p:sldId id="361" r:id="rId24"/>
  </p:sldIdLst>
  <p:sldSz cx="9144000" cy="6858000" type="screen4x3"/>
  <p:notesSz cx="7010400" cy="92964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eco.s" initials="G" lastIdx="1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131D"/>
    <a:srgbClr val="0A4E26"/>
    <a:srgbClr val="6F90B8"/>
    <a:srgbClr val="20558A"/>
    <a:srgbClr val="766A65"/>
    <a:srgbClr val="799E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2" autoAdjust="0"/>
    <p:restoredTop sz="82256" autoAdjust="0"/>
  </p:normalViewPr>
  <p:slideViewPr>
    <p:cSldViewPr>
      <p:cViewPr varScale="1">
        <p:scale>
          <a:sx n="64" d="100"/>
          <a:sy n="64" d="100"/>
        </p:scale>
        <p:origin x="1694" y="62"/>
      </p:cViewPr>
      <p:guideLst>
        <p:guide orient="horz" pos="20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27342"/>
    </p:cViewPr>
  </p:sorterViewPr>
  <p:notesViewPr>
    <p:cSldViewPr>
      <p:cViewPr varScale="1">
        <p:scale>
          <a:sx n="83" d="100"/>
          <a:sy n="83" d="100"/>
        </p:scale>
        <p:origin x="381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3037735" cy="466088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081" y="4"/>
            <a:ext cx="3037735" cy="466088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C1814AF6-9D4A-4D10-8D92-34A7C4C878A1}" type="datetime1">
              <a:rPr lang="en-CA" smtClean="0"/>
              <a:t>2025-06-08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315"/>
            <a:ext cx="3037735" cy="466088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081" y="8830315"/>
            <a:ext cx="3037735" cy="466088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C618B7E4-C226-47EB-A3DE-892B786A606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670364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928" userDrawn="1">
          <p15:clr>
            <a:srgbClr val="F26B43"/>
          </p15:clr>
        </p15:guide>
        <p15:guide id="2" pos="220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37840" cy="464820"/>
          </a:xfrm>
          <a:prstGeom prst="rect">
            <a:avLst/>
          </a:prstGeom>
        </p:spPr>
        <p:txBody>
          <a:bodyPr vert="horz" lIns="93141" tIns="46569" rIns="93141" bIns="4656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4" y="2"/>
            <a:ext cx="3037840" cy="464820"/>
          </a:xfrm>
          <a:prstGeom prst="rect">
            <a:avLst/>
          </a:prstGeom>
        </p:spPr>
        <p:txBody>
          <a:bodyPr vert="horz" wrap="square" lIns="93141" tIns="46569" rIns="93141" bIns="4656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2A6C69-DB9E-4F88-AA84-29304ADA1170}" type="datetime1">
              <a:rPr lang="en-CA" altLang="en-US" smtClean="0"/>
              <a:t>2025-06-08</a:t>
            </a:fld>
            <a:endParaRPr lang="en-CA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41" tIns="46569" rIns="93141" bIns="46569" rtlCol="0" anchor="ctr"/>
          <a:lstStyle/>
          <a:p>
            <a:pPr lvl="0"/>
            <a:endParaRPr lang="en-CA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7"/>
            <a:ext cx="5608320" cy="4183380"/>
          </a:xfrm>
          <a:prstGeom prst="rect">
            <a:avLst/>
          </a:prstGeom>
        </p:spPr>
        <p:txBody>
          <a:bodyPr vert="horz" wrap="square" lIns="93141" tIns="46569" rIns="93141" bIns="465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/>
              <a:t>Click to edit Master text styles</a:t>
            </a:r>
          </a:p>
          <a:p>
            <a:pPr lvl="1"/>
            <a:r>
              <a:rPr lang="en-CA" altLang="en-US"/>
              <a:t>Second level</a:t>
            </a:r>
          </a:p>
          <a:p>
            <a:pPr lvl="2"/>
            <a:r>
              <a:rPr lang="en-CA" altLang="en-US"/>
              <a:t>Third level</a:t>
            </a:r>
          </a:p>
          <a:p>
            <a:pPr lvl="3"/>
            <a:r>
              <a:rPr lang="en-CA" altLang="en-US"/>
              <a:t>Fourth level</a:t>
            </a:r>
          </a:p>
          <a:p>
            <a:pPr lvl="4"/>
            <a:r>
              <a:rPr lang="en-CA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29973"/>
            <a:ext cx="3037840" cy="464820"/>
          </a:xfrm>
          <a:prstGeom prst="rect">
            <a:avLst/>
          </a:prstGeom>
        </p:spPr>
        <p:txBody>
          <a:bodyPr vert="horz" lIns="93141" tIns="46569" rIns="93141" bIns="4656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4" y="8829973"/>
            <a:ext cx="3037840" cy="464820"/>
          </a:xfrm>
          <a:prstGeom prst="rect">
            <a:avLst/>
          </a:prstGeom>
        </p:spPr>
        <p:txBody>
          <a:bodyPr vert="horz" wrap="square" lIns="93141" tIns="46569" rIns="93141" bIns="4656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52E79A-BC1F-405A-9639-774DD7F81D87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6236418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ＭＳ Ｐゴシック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b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540452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19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743355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937"/>
            <a:r>
              <a:rPr lang="en-CA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DHH staff maintain open lines of communications with all 74 CAF accredited museums</a:t>
            </a:r>
          </a:p>
          <a:p>
            <a:pPr defTabSz="912937"/>
            <a:endParaRPr lang="en-CA" sz="12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912937"/>
            <a:r>
              <a:rPr lang="en-CA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DHH conduct periodic SAVs to ensure that standards are being maintained &amp; to provide technical assistance and advice</a:t>
            </a:r>
          </a:p>
          <a:p>
            <a:pPr defTabSz="912937"/>
            <a:endParaRPr lang="en-CA" sz="12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912937"/>
            <a:r>
              <a:rPr lang="en-CA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 CAF museums are encouraged to attend the annual OMMC where museum staff can obtain specialized information, training, and contacts within the military museum community</a:t>
            </a:r>
          </a:p>
          <a:p>
            <a:pPr defTabSz="912937"/>
            <a:endParaRPr lang="en-CA" sz="12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912937"/>
            <a:r>
              <a:rPr lang="en-CA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CMA promotes better administration of museums and fosters improvement in the qualifications and practices of museum professionals.</a:t>
            </a:r>
          </a:p>
          <a:p>
            <a:pPr defTabSz="912937"/>
            <a:endParaRPr lang="en-CA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PIP – Performance Information Profile</a:t>
            </a:r>
          </a:p>
          <a:p>
            <a:endParaRPr lang="en-CA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1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 – Performance Outcome &amp; Indicator</a:t>
            </a:r>
          </a:p>
          <a:p>
            <a:endParaRPr lang="en-CA" sz="1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CA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 to management – is</a:t>
            </a:r>
            <a:r>
              <a:rPr lang="en-CA" sz="120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expectation to build metrics in policies? Is that the right forum?</a:t>
            </a:r>
            <a:endParaRPr lang="en-CA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20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916998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4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998062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5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436039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7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26928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11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907645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14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789355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15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189907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16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127389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2E79A-BC1F-405A-9639-774DD7F81D87}" type="slidenum">
              <a:rPr lang="en-CA" altLang="en-US" smtClean="0"/>
              <a:pPr/>
              <a:t>17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283645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ctrTitle"/>
          </p:nvPr>
        </p:nvSpPr>
        <p:spPr>
          <a:xfrm>
            <a:off x="1082203" y="2132862"/>
            <a:ext cx="6984776" cy="1872209"/>
          </a:xfrm>
        </p:spPr>
        <p:txBody>
          <a:bodyPr anchor="b">
            <a:noAutofit/>
          </a:bodyPr>
          <a:lstStyle>
            <a:lvl1pPr algn="ctr">
              <a:defRPr sz="2700">
                <a:solidFill>
                  <a:srgbClr val="71131D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0" name="Subtitle 4"/>
          <p:cNvSpPr>
            <a:spLocks noGrp="1"/>
          </p:cNvSpPr>
          <p:nvPr>
            <p:ph type="subTitle" idx="1"/>
          </p:nvPr>
        </p:nvSpPr>
        <p:spPr>
          <a:xfrm>
            <a:off x="1082412" y="4293102"/>
            <a:ext cx="6988787" cy="1008113"/>
          </a:xfrm>
        </p:spPr>
        <p:txBody>
          <a:bodyPr>
            <a:normAutofit/>
          </a:bodyPr>
          <a:lstStyle>
            <a:lvl1pPr marL="0" indent="0" algn="ctr">
              <a:buNone/>
              <a:defRPr sz="1350" baseline="0">
                <a:solidFill>
                  <a:srgbClr val="71131D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  <a:p>
            <a:endParaRPr lang="en-US" dirty="0"/>
          </a:p>
          <a:p>
            <a:r>
              <a:rPr lang="en-US" dirty="0" err="1"/>
              <a:t>dd</a:t>
            </a:r>
            <a:r>
              <a:rPr lang="en-US" dirty="0"/>
              <a:t> month/</a:t>
            </a:r>
            <a:r>
              <a:rPr lang="en-US" dirty="0" err="1"/>
              <a:t>mois</a:t>
            </a:r>
            <a:r>
              <a:rPr lang="en-US" dirty="0"/>
              <a:t> year</a:t>
            </a:r>
            <a:endParaRPr lang="en-CA" dirty="0"/>
          </a:p>
        </p:txBody>
      </p:sp>
      <p:sp>
        <p:nvSpPr>
          <p:cNvPr id="4" name="TextBox 4"/>
          <p:cNvSpPr txBox="1">
            <a:spLocks noChangeArrowheads="1"/>
          </p:cNvSpPr>
          <p:nvPr userDrawn="1"/>
        </p:nvSpPr>
        <p:spPr bwMode="auto">
          <a:xfrm>
            <a:off x="413538" y="830290"/>
            <a:ext cx="4482498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CA" altLang="en-US" sz="825" b="1" dirty="0">
                <a:solidFill>
                  <a:schemeClr val="bg1"/>
                </a:solidFill>
              </a:rPr>
              <a:t>CHIEF</a:t>
            </a:r>
            <a:r>
              <a:rPr lang="en-CA" altLang="en-US" sz="825" b="1" baseline="0" dirty="0">
                <a:solidFill>
                  <a:schemeClr val="bg1"/>
                </a:solidFill>
              </a:rPr>
              <a:t> </a:t>
            </a:r>
            <a:r>
              <a:rPr lang="en-CA" altLang="en-US" sz="825" b="1" dirty="0">
                <a:solidFill>
                  <a:schemeClr val="bg1"/>
                </a:solidFill>
              </a:rPr>
              <a:t>MILITARY PERSONNEL / CHEF DU PERSONNEL</a:t>
            </a:r>
            <a:r>
              <a:rPr lang="en-CA" altLang="en-US" sz="825" b="1" baseline="0" dirty="0">
                <a:solidFill>
                  <a:schemeClr val="bg1"/>
                </a:solidFill>
              </a:rPr>
              <a:t> </a:t>
            </a:r>
            <a:r>
              <a:rPr lang="en-CA" altLang="en-US" sz="825" b="1" dirty="0">
                <a:solidFill>
                  <a:schemeClr val="bg1"/>
                </a:solidFill>
              </a:rPr>
              <a:t>MILITAIRE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3E1E489D-7910-E87E-596B-8DA7A504DB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0104" y="1037784"/>
            <a:ext cx="5838080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CA" altLang="en-US" sz="825" b="1" dirty="0">
                <a:solidFill>
                  <a:schemeClr val="bg1"/>
                </a:solidFill>
              </a:rPr>
              <a:t>DIRECTORATE OF HISTORY AND HERITAGE /  </a:t>
            </a:r>
            <a:r>
              <a:rPr lang="fr-FR" sz="800" b="1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DIRECTION DE L'HISTOIRE ET DU PATRIMOINE</a:t>
            </a:r>
            <a:endParaRPr lang="en-CA" altLang="en-US" sz="82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5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716" y="8792"/>
            <a:ext cx="8229600" cy="9144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chemeClr val="accent2">
                    <a:lumMod val="20000"/>
                    <a:lumOff val="8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3192"/>
            <a:ext cx="8229600" cy="5569682"/>
          </a:xfrm>
        </p:spPr>
        <p:txBody>
          <a:bodyPr/>
          <a:lstStyle>
            <a:lvl1pPr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  <a:lvl4pPr>
              <a:defRPr>
                <a:latin typeface="Arial"/>
              </a:defRPr>
            </a:lvl4pPr>
            <a:lvl5pPr>
              <a:defRPr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2716" y="6481266"/>
            <a:ext cx="4184104" cy="365125"/>
          </a:xfrm>
        </p:spPr>
        <p:txBody>
          <a:bodyPr/>
          <a:lstStyle>
            <a:lvl1pPr algn="l">
              <a:defRPr>
                <a:solidFill>
                  <a:srgbClr val="C00000"/>
                </a:solidFill>
              </a:defRPr>
            </a:lvl1pPr>
          </a:lstStyle>
          <a:p>
            <a:pPr>
              <a:defRPr/>
            </a:pPr>
            <a:r>
              <a:rPr lang="en-CA" dirty="0"/>
              <a:t>A-AD-266-000/AG 001 - CAF Museums Operations and Administration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009F1-245E-4941-B2B2-C40774ADCF5B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4244004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CA" dirty="0"/>
              <a:t>A-AD-266-000/AG 001 - CAF Museums Operations and Administration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501308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CA" dirty="0"/>
              <a:t>A-AD-266-000/AG 001 - CAF Museums Operations and Administration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‹#›</a:t>
            </a:fld>
            <a:endParaRPr lang="en-CA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251520" y="908720"/>
            <a:ext cx="4266474" cy="5400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CA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626006" y="888667"/>
            <a:ext cx="4266474" cy="5400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val="3719883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037"/>
            <a:ext cx="8229600" cy="61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CA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8720"/>
            <a:ext cx="8229600" cy="503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CA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CA" dirty="0"/>
              <a:t>A-AD-266-000/AG 001 - CAF Museums Operations and Administration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000000"/>
                </a:solidFill>
                <a:cs typeface="Arial" pitchFamily="34" charset="0"/>
              </a:defRPr>
            </a:lvl1pPr>
          </a:lstStyle>
          <a:p>
            <a:fld id="{2E9B52A2-B4D8-4003-A4F3-362335115167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  <p:sldLayoutId id="2147483670" r:id="rId3"/>
    <p:sldLayoutId id="2147483671" r:id="rId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100" b="1" kern="1200">
          <a:solidFill>
            <a:schemeClr val="accent2">
              <a:lumMod val="20000"/>
              <a:lumOff val="80000"/>
            </a:schemeClr>
          </a:solidFill>
          <a:latin typeface="Arial"/>
          <a:ea typeface="ＭＳ Ｐゴシック" charset="0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71131D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71131D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71131D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71131D"/>
          </a:solidFill>
          <a:latin typeface="Arial" charset="0"/>
          <a:ea typeface="ＭＳ Ｐゴシック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20558A"/>
          </a:solidFill>
          <a:latin typeface="Arial" charset="0"/>
          <a:ea typeface="ＭＳ Ｐゴシック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20558A"/>
          </a:solidFill>
          <a:latin typeface="Arial" charset="0"/>
          <a:ea typeface="ＭＳ Ｐゴシック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20558A"/>
          </a:solidFill>
          <a:latin typeface="Arial" charset="0"/>
          <a:ea typeface="ＭＳ Ｐゴシック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20558A"/>
          </a:solidFill>
          <a:latin typeface="Arial" charset="0"/>
          <a:ea typeface="ＭＳ Ｐゴシック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000000"/>
          </a:solidFill>
          <a:latin typeface="Arial"/>
          <a:ea typeface="ＭＳ Ｐゴシック" charset="0"/>
          <a:cs typeface="Arial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1800" kern="1200">
          <a:solidFill>
            <a:srgbClr val="000000"/>
          </a:solidFill>
          <a:latin typeface="Arial"/>
          <a:ea typeface="ＭＳ Ｐゴシック" charset="0"/>
          <a:cs typeface="Arial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000000"/>
          </a:solidFill>
          <a:latin typeface="Arial"/>
          <a:ea typeface="ＭＳ Ｐゴシック" charset="0"/>
          <a:cs typeface="Arial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rgbClr val="000000"/>
          </a:solidFill>
          <a:latin typeface="Arial"/>
          <a:ea typeface="ＭＳ Ｐゴシック" charset="0"/>
          <a:cs typeface="Arial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rgbClr val="000000"/>
          </a:solidFill>
          <a:latin typeface="Arial"/>
          <a:ea typeface="ＭＳ Ｐゴシック" charset="0"/>
          <a:cs typeface="Arial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hyperlink" Target="https://kuula.co/post/n1/collection/7Xp6r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200800" cy="2160234"/>
          </a:xfrm>
        </p:spPr>
        <p:txBody>
          <a:bodyPr/>
          <a:lstStyle/>
          <a:p>
            <a:r>
              <a:rPr lang="en-CA" sz="3600" i="1" dirty="0"/>
              <a:t>Museum Administration</a:t>
            </a:r>
            <a:br>
              <a:rPr lang="en-CA" sz="2800" i="1" dirty="0"/>
            </a:br>
            <a:br>
              <a:rPr lang="en-CA" sz="2800" dirty="0"/>
            </a:br>
            <a:r>
              <a:rPr lang="en-CA" sz="1800" dirty="0"/>
              <a:t>DHH5</a:t>
            </a:r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1259632" y="5013176"/>
            <a:ext cx="6984776" cy="71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700" b="1" kern="1200">
                <a:solidFill>
                  <a:srgbClr val="71131D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1131D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1131D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1131D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1131D"/>
                </a:solidFill>
                <a:latin typeface="Arial" charset="0"/>
                <a:ea typeface="ＭＳ Ｐゴシック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20558A"/>
                </a:solidFill>
                <a:latin typeface="Arial" charset="0"/>
                <a:ea typeface="ＭＳ Ｐゴシック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20558A"/>
                </a:solidFill>
                <a:latin typeface="Arial" charset="0"/>
                <a:ea typeface="ＭＳ Ｐゴシック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20558A"/>
                </a:solidFill>
                <a:latin typeface="Arial" charset="0"/>
                <a:ea typeface="ＭＳ Ｐゴシック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20558A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CA" sz="2000" b="0" dirty="0"/>
              <a:t>Capt Robert Newcombe, DHH5 Staff Officer</a:t>
            </a:r>
          </a:p>
          <a:p>
            <a:r>
              <a:rPr lang="en-CA" sz="2000" b="0" dirty="0"/>
              <a:t>07 June 2025</a:t>
            </a:r>
          </a:p>
        </p:txBody>
      </p:sp>
    </p:spTree>
    <p:extLst>
      <p:ext uri="{BB962C8B-B14F-4D97-AF65-F5344CB8AC3E}">
        <p14:creationId xmlns:p14="http://schemas.microsoft.com/office/powerpoint/2010/main" val="315463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2CB9-CFBD-9E0D-292F-C4EEDBE31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50F00-A0EA-4391-C453-84367A8BA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Old Account Consolidation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590C1-5FFF-7BE4-DEB0-C5C85880D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10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E45CF8-503C-22AA-5D6B-E9C87B703FC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23528" y="888667"/>
            <a:ext cx="8568952" cy="54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Simplification of Accounts process is currently underway,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Old Account funds are transferred to MDF project IDs,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Once </a:t>
            </a:r>
            <a:r>
              <a:rPr lang="en-CA" dirty="0" err="1"/>
              <a:t>transfered</a:t>
            </a:r>
            <a:r>
              <a:rPr lang="en-CA" dirty="0"/>
              <a:t> old Accounts are no longer used,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Process: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en-CA" dirty="0"/>
              <a:t>Monthly MDF report is delivered to museums,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en-CA" dirty="0"/>
              <a:t>MDF Transfer From(s) is generated by DHH after discussions,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en-CA" dirty="0"/>
              <a:t>Transfers are done to:</a:t>
            </a:r>
          </a:p>
          <a:p>
            <a:pPr marL="1028700" lvl="2" indent="-342900">
              <a:buFont typeface="Arial" panose="020B0604020202020204" pitchFamily="34" charset="0"/>
              <a:buChar char="•"/>
            </a:pPr>
            <a:r>
              <a:rPr lang="en-CA" dirty="0"/>
              <a:t>zero balance overdrawn old Accounts</a:t>
            </a:r>
          </a:p>
          <a:p>
            <a:pPr marL="1028700" lvl="2" indent="-342900">
              <a:buFont typeface="Arial" panose="020B0604020202020204" pitchFamily="34" charset="0"/>
              <a:buChar char="•"/>
            </a:pPr>
            <a:r>
              <a:rPr lang="en-CA" dirty="0"/>
              <a:t>zero balance overdrawn new Projects</a:t>
            </a:r>
          </a:p>
          <a:p>
            <a:pPr marL="1028700" lvl="2" indent="-342900">
              <a:buFont typeface="Arial" panose="020B0604020202020204" pitchFamily="34" charset="0"/>
              <a:buChar char="•"/>
            </a:pPr>
            <a:r>
              <a:rPr lang="en-CA" dirty="0"/>
              <a:t>Remaining old funds are transferred to existing Projects as requested</a:t>
            </a:r>
          </a:p>
          <a:p>
            <a:pPr marL="1028700" lvl="2" indent="-342900">
              <a:buFont typeface="Arial" panose="020B0604020202020204" pitchFamily="34" charset="0"/>
              <a:buChar char="•"/>
            </a:pPr>
            <a:r>
              <a:rPr lang="en-CA" dirty="0"/>
              <a:t>Any remaining are transferred to a specially coded Special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Currently working my way across Canada, in Sask now.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Plan was to complete by end Q1, but Q3 is now the target.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342900">
              <a:buFont typeface="Arial" panose="020B0604020202020204" pitchFamily="34" charset="0"/>
              <a:buChar char="•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57864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E9828-22E6-EA45-6D52-38B337AA0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736C1-B3CE-40A7-66B3-23E3520EB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Report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F72A6D-1BF1-0078-0095-995C739A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11</a:t>
            </a:fld>
            <a:endParaRPr lang="en-CA" altLang="en-US" dirty="0"/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D1B67E0-5B2E-ACFC-A0BC-118B7285E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0030"/>
            <a:ext cx="5918983" cy="25067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EFC00E-9655-26D5-38EA-CB5ADAF5057A}"/>
              </a:ext>
            </a:extLst>
          </p:cNvPr>
          <p:cNvSpPr txBox="1"/>
          <p:nvPr/>
        </p:nvSpPr>
        <p:spPr>
          <a:xfrm>
            <a:off x="6362914" y="1120676"/>
            <a:ext cx="25202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&lt; Museum Name</a:t>
            </a:r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&lt; Negative old Accnt</a:t>
            </a:r>
          </a:p>
          <a:p>
            <a:r>
              <a:rPr lang="en-CA" dirty="0"/>
              <a:t>&lt; Positive old Accnt</a:t>
            </a:r>
          </a:p>
          <a:p>
            <a:endParaRPr lang="en-CA" dirty="0"/>
          </a:p>
          <a:p>
            <a:r>
              <a:rPr lang="en-CA" dirty="0"/>
              <a:t>&lt;MDF funding Mar ‘25</a:t>
            </a:r>
          </a:p>
          <a:p>
            <a:r>
              <a:rPr lang="en-CA" dirty="0"/>
              <a:t>&lt; Old Accnt Transfers</a:t>
            </a:r>
          </a:p>
          <a:p>
            <a:r>
              <a:rPr lang="en-CA" dirty="0"/>
              <a:t>&lt; Total Funds Avail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114806-A7F3-117F-BA0B-09298A42C761}"/>
              </a:ext>
            </a:extLst>
          </p:cNvPr>
          <p:cNvSpPr txBox="1"/>
          <p:nvPr/>
        </p:nvSpPr>
        <p:spPr>
          <a:xfrm>
            <a:off x="238772" y="3813115"/>
            <a:ext cx="86316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/>
              <a:t>Process: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DHH requests data delta after 15 of month for prior month end,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Projects Delta + Old Account Balances are added to our Reporting tool,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Items without PROJECT ID in correct format (5011-2025-0001-0000) need to be reconciled with museum staff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started at 2800 of 6100, now down under 100 with 100 added monthly,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Transfer requests then generated for museum signatures to zero balance PROJECTs &amp; close out old ACCOUNTs,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/>
              <a:t>Less than15 days to complete the report and transfer process.</a:t>
            </a:r>
          </a:p>
        </p:txBody>
      </p:sp>
    </p:spTree>
    <p:extLst>
      <p:ext uri="{BB962C8B-B14F-4D97-AF65-F5344CB8AC3E}">
        <p14:creationId xmlns:p14="http://schemas.microsoft.com/office/powerpoint/2010/main" val="2095966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B2DF8-7616-7C68-7E77-F9E2266B4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94D61-1777-CA1A-DC18-69BBC1C26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MDF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974C95-2FAD-CEAF-DA4F-AB9BF59D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12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F5A69A-1D6E-2BEA-983B-68617E6B357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51520" y="888667"/>
            <a:ext cx="8640960" cy="5400600"/>
          </a:xfrm>
        </p:spPr>
        <p:txBody>
          <a:bodyPr/>
          <a:lstStyle/>
          <a:p>
            <a:r>
              <a:rPr lang="en-CA" dirty="0"/>
              <a:t>Museum Development Funds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Funding derived from CMP - Investment Opportunity (IO)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Undefined but can be made avail if surplus exists,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estimates at reported to CMP at Q1, Q2 and Q3 ends,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Funds requested in last half of Mar and delivered end of FY,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Museum Funding letters are sent out only after funds confirmed as deposited,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This year’s forms will be out at end of June,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These forms will have a deadline for submission of 31 Oct,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u="sng" dirty="0"/>
              <a:t>Supporting documentation required for project &gt; $25k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Submission is </a:t>
            </a:r>
            <a:r>
              <a:rPr lang="en-CA" u="sng" dirty="0"/>
              <a:t>mandatory</a:t>
            </a:r>
            <a:r>
              <a:rPr lang="en-CA" dirty="0"/>
              <a:t> for all Accredited Museums as they collect more info than just “The Christmas Wish List”,</a:t>
            </a:r>
            <a:endParaRPr lang="en-CA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CMP-DHH has provided $21M in funding since Mar 2021.</a:t>
            </a:r>
          </a:p>
        </p:txBody>
      </p:sp>
    </p:spTree>
    <p:extLst>
      <p:ext uri="{BB962C8B-B14F-4D97-AF65-F5344CB8AC3E}">
        <p14:creationId xmlns:p14="http://schemas.microsoft.com/office/powerpoint/2010/main" val="3506841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Museum Development Funds (MDF)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13</a:t>
            </a:fld>
            <a:endParaRPr lang="en-CA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55EA8C-C383-C86E-E6CA-5590507DF5EC}"/>
              </a:ext>
            </a:extLst>
          </p:cNvPr>
          <p:cNvSpPr/>
          <p:nvPr/>
        </p:nvSpPr>
        <p:spPr>
          <a:xfrm>
            <a:off x="4572000" y="1309936"/>
            <a:ext cx="3600400" cy="226308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effectLst>
            <a:glow rad="228600">
              <a:srgbClr val="00B050">
                <a:alpha val="40000"/>
              </a:srgbClr>
            </a:glow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Funding is avail for: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 Plan, Design &amp; Deployment,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Display Cases, Artefact Replication,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Temporary Support Staff.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80E571-68A1-DA7E-ABD6-8EA4A2FAEB1E}"/>
              </a:ext>
            </a:extLst>
          </p:cNvPr>
          <p:cNvSpPr/>
          <p:nvPr/>
        </p:nvSpPr>
        <p:spPr>
          <a:xfrm>
            <a:off x="457200" y="2636912"/>
            <a:ext cx="3456384" cy="2088232"/>
          </a:xfrm>
          <a:prstGeom prst="rect">
            <a:avLst/>
          </a:prstGeom>
          <a:solidFill>
            <a:srgbClr val="71131D"/>
          </a:solid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Currently three types of forms: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MDF Funding Request,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MDF Internal Transfer,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MDF External Transfer.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1467CB-E4E3-568E-8084-7383E738D9E3}"/>
              </a:ext>
            </a:extLst>
          </p:cNvPr>
          <p:cNvSpPr/>
          <p:nvPr/>
        </p:nvSpPr>
        <p:spPr>
          <a:xfrm>
            <a:off x="4572000" y="3941804"/>
            <a:ext cx="3600400" cy="226308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effectLst>
            <a:glow rad="228600">
              <a:srgbClr val="FF0000"/>
            </a:glow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Funding is </a:t>
            </a:r>
            <a:r>
              <a:rPr lang="en-CA" b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avail for: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Infrastructure Projects,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Hiring of “Employees”,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Artifact Procurement.</a:t>
            </a:r>
          </a:p>
        </p:txBody>
      </p:sp>
    </p:spTree>
    <p:extLst>
      <p:ext uri="{BB962C8B-B14F-4D97-AF65-F5344CB8AC3E}">
        <p14:creationId xmlns:p14="http://schemas.microsoft.com/office/powerpoint/2010/main" val="2400758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MDF Form - Usage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14</a:t>
            </a:fld>
            <a:endParaRPr lang="en-CA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AA8AB7-5432-1BD2-9660-D9BD540BC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48496"/>
            <a:ext cx="3723913" cy="4616571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6D260E8-006E-2667-5B48-C96371E0C5F1}"/>
              </a:ext>
            </a:extLst>
          </p:cNvPr>
          <p:cNvSpPr txBox="1">
            <a:spLocks/>
          </p:cNvSpPr>
          <p:nvPr/>
        </p:nvSpPr>
        <p:spPr>
          <a:xfrm>
            <a:off x="4067944" y="1281898"/>
            <a:ext cx="4824536" cy="4583169"/>
          </a:xfrm>
          <a:prstGeom prst="rect">
            <a:avLst/>
          </a:prstGeom>
          <a:ln>
            <a:solidFill>
              <a:srgbClr val="71131D"/>
            </a:solidFill>
          </a:ln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b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Key Points: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Only open with Adobe Reader (no browsers or scans),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Complete entire form, we consolidate all of it:</a:t>
            </a:r>
          </a:p>
          <a:p>
            <a:pPr lvl="1"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Points of Contact,</a:t>
            </a:r>
          </a:p>
          <a:p>
            <a:pPr lvl="1"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Visitor Stats (very important),</a:t>
            </a:r>
          </a:p>
          <a:p>
            <a:pPr lvl="1"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PKI Signature.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 Descriptions – more is better,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Signature – CO electronically Signed-off,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Submit more than one if required.</a:t>
            </a: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9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Admin - 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15</a:t>
            </a:fld>
            <a:endParaRPr lang="en-CA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41618E9-5457-81D7-FE5F-0B0B9CC2B09F}"/>
              </a:ext>
            </a:extLst>
          </p:cNvPr>
          <p:cNvSpPr txBox="1">
            <a:spLocks/>
          </p:cNvSpPr>
          <p:nvPr/>
        </p:nvSpPr>
        <p:spPr>
          <a:xfrm>
            <a:off x="2748585" y="1772816"/>
            <a:ext cx="3672408" cy="3985137"/>
          </a:xfrm>
          <a:prstGeom prst="rect">
            <a:avLst/>
          </a:prstGeom>
          <a:ln>
            <a:solidFill>
              <a:srgbClr val="71131D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Points to consider: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 only with Adobe,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 generates accounts,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Confirm with DHH before getting signature,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Submit multiple if req’d.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F46DD3-06F9-47BB-6C95-6B0018E1F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68760"/>
            <a:ext cx="2348178" cy="3024336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8E963-C3F4-93C8-373C-C4B1FA571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9881" y="3259870"/>
            <a:ext cx="2322599" cy="3012061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2053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D0D56-D289-5AC1-DBC8-1EA03878A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2DE94-5C0C-3990-B9A4-354A2441E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Facebook Market Place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E1A2C-DACE-451E-3EC4-6498C570F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16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D174EF-8524-0E10-3E87-8EFCFF7D821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626006" y="888666"/>
            <a:ext cx="4266474" cy="585270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Platform to initiation conversation about items wanted or those needing a new home.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Translations automatically provided by platform based on user profile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All postings are vetted by Admins before being made avail on marketplace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Postings are only to be made to the “PRIVATE” group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Users must agree to the rules before acceptance  </a:t>
            </a:r>
          </a:p>
          <a:p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BD332A-4EB5-CFA9-C534-87AA4FDEF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37" y="912520"/>
            <a:ext cx="4447804" cy="2156440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A97A8D9-ACC2-659E-ECF4-870D74B08997}"/>
              </a:ext>
            </a:extLst>
          </p:cNvPr>
          <p:cNvSpPr txBox="1">
            <a:spLocks/>
          </p:cNvSpPr>
          <p:nvPr/>
        </p:nvSpPr>
        <p:spPr bwMode="auto">
          <a:xfrm>
            <a:off x="154822" y="3216774"/>
            <a:ext cx="4417178" cy="352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1pPr>
            <a:lvl2pPr marL="3429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1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2pPr>
            <a:lvl3pPr marL="6858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None/>
              <a:defRPr sz="18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3pPr>
            <a:lvl4pPr marL="10287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4pPr>
            <a:lvl5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Private Facebook Marketplace started in Jul 2024,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Only open to CAF Accredited Museums,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Invitation sent to all Accredited Museum Jul 24,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22 members currently registered.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08954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 - Museum Data Tracker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17</a:t>
            </a:fld>
            <a:endParaRPr lang="en-CA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77B6954-575E-E1A9-7BFD-3417E5B8451C}"/>
              </a:ext>
            </a:extLst>
          </p:cNvPr>
          <p:cNvSpPr txBox="1">
            <a:spLocks/>
          </p:cNvSpPr>
          <p:nvPr/>
        </p:nvSpPr>
        <p:spPr>
          <a:xfrm>
            <a:off x="221561" y="3602934"/>
            <a:ext cx="4350438" cy="31384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900" u="sng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Office 365 Power BI Application (Desk &amp; Mobile):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Main – filter showing basic public details,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Details – non-public info (all points of contact),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MDF – Projects &amp; Funding recv’d (2017+),</a:t>
            </a: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EFC400-DCFF-27E4-2F6C-7875914C4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60" y="966289"/>
            <a:ext cx="4350439" cy="2544341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DC5033-9D33-6E93-0ABA-677A58392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5" y="969774"/>
            <a:ext cx="2200265" cy="2459225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43C6B91-0996-78B8-0A37-14F478539422}"/>
              </a:ext>
            </a:extLst>
          </p:cNvPr>
          <p:cNvSpPr txBox="1">
            <a:spLocks/>
          </p:cNvSpPr>
          <p:nvPr/>
        </p:nvSpPr>
        <p:spPr>
          <a:xfrm>
            <a:off x="4721294" y="3602934"/>
            <a:ext cx="4054024" cy="313843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 – consolidated funding for all Museums,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DHH – Museum Inspection Reports (2022+),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 – Radiation Inspection Reports (2023+), and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6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CC – CC Inspection Reports (2023+).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MDF Funding Balances (new Feb 25)</a:t>
            </a:r>
          </a:p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647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Other DHH Data Tools Under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18</a:t>
            </a:fld>
            <a:endParaRPr lang="en-CA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9260083-9B05-F485-0D04-1C9D9E13689E}"/>
              </a:ext>
            </a:extLst>
          </p:cNvPr>
          <p:cNvSpPr txBox="1">
            <a:spLocks/>
          </p:cNvSpPr>
          <p:nvPr/>
        </p:nvSpPr>
        <p:spPr>
          <a:xfrm>
            <a:off x="422154" y="3007775"/>
            <a:ext cx="3329251" cy="5411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8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6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 War Casualties </a:t>
            </a:r>
            <a:r>
              <a:rPr lang="en-CA" sz="21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Dashboard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E5AA96C-023E-DC84-43FC-3639239EBA27}"/>
              </a:ext>
            </a:extLst>
          </p:cNvPr>
          <p:cNvSpPr txBox="1">
            <a:spLocks/>
          </p:cNvSpPr>
          <p:nvPr/>
        </p:nvSpPr>
        <p:spPr>
          <a:xfrm>
            <a:off x="5005837" y="3652427"/>
            <a:ext cx="3272238" cy="5411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 War Casualties</a:t>
            </a:r>
            <a:br>
              <a:rPr lang="en-CA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Identification DB Population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ED9F90-602B-585F-295F-7821C4F1B7F5}"/>
              </a:ext>
            </a:extLst>
          </p:cNvPr>
          <p:cNvSpPr txBox="1">
            <a:spLocks/>
          </p:cNvSpPr>
          <p:nvPr/>
        </p:nvSpPr>
        <p:spPr>
          <a:xfrm>
            <a:off x="107504" y="6149356"/>
            <a:ext cx="5662146" cy="5411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Font typeface="Arial" panose="020B0604020202020204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sz="1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 Inspection Reports (Radiation &amp; CC)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EA4D75-666E-225C-4067-894955CF2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885" y="3598169"/>
            <a:ext cx="3763383" cy="2501895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91D9B9-62B9-7A3C-589D-8EF594002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10" y="894707"/>
            <a:ext cx="3603541" cy="2025328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A7A932-6D48-37A7-A259-26A356A27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966" y="1098261"/>
            <a:ext cx="3113981" cy="2560460"/>
          </a:xfrm>
          <a:prstGeom prst="rect">
            <a:avLst/>
          </a:prstGeom>
          <a:ln>
            <a:solidFill>
              <a:srgbClr val="71131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9760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7B020-F756-525E-FA9A-C813F83A8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43FA0-8014-8907-062F-122611583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Personal Project - Virtual Tours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135BD-D7C8-6D7B-D2FE-143FB2030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19</a:t>
            </a:fld>
            <a:endParaRPr lang="en-CA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824D30-425E-5E5E-C8F4-8B3A4F8EE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96079"/>
            <a:ext cx="4572000" cy="231702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73421D-AFE0-177E-DF02-E3D49D18CB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0122" y="1556792"/>
            <a:ext cx="3635896" cy="218585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F26466-687A-818F-D4F3-837C7BBD9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1324" y="5157192"/>
            <a:ext cx="3162497" cy="133568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6A6D0E-C1D3-3E26-D60A-30728CFE38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160" y="4005064"/>
            <a:ext cx="5169985" cy="2498229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9144C1B-E638-EB8B-D6DE-B18068815130}"/>
              </a:ext>
            </a:extLst>
          </p:cNvPr>
          <p:cNvSpPr txBox="1"/>
          <p:nvPr/>
        </p:nvSpPr>
        <p:spPr>
          <a:xfrm>
            <a:off x="5200122" y="896079"/>
            <a:ext cx="3692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&lt;&lt;&lt;Tours are created on Kuula.co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3ABC7D-2F31-78FA-B371-8EB2879578F2}"/>
              </a:ext>
            </a:extLst>
          </p:cNvPr>
          <p:cNvSpPr txBox="1"/>
          <p:nvPr/>
        </p:nvSpPr>
        <p:spPr>
          <a:xfrm>
            <a:off x="216378" y="3213100"/>
            <a:ext cx="4983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Upon IP Confirmation with CO &amp; Curator they become Publicly Searchable on Google &gt;&gt;&gt;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95AD27-9807-3C7B-9B1B-4F4E854A88A0}"/>
              </a:ext>
            </a:extLst>
          </p:cNvPr>
          <p:cNvSpPr txBox="1"/>
          <p:nvPr/>
        </p:nvSpPr>
        <p:spPr>
          <a:xfrm>
            <a:off x="5600336" y="3871561"/>
            <a:ext cx="3134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Tour uses Cap Badge/Logo to indicate Nav paths Camp Flag to cover tripod. Limited to max of 200 3D photos.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A1737A-E675-225B-4B33-5FD7552434DB}"/>
              </a:ext>
            </a:extLst>
          </p:cNvPr>
          <p:cNvSpPr txBox="1"/>
          <p:nvPr/>
        </p:nvSpPr>
        <p:spPr>
          <a:xfrm>
            <a:off x="735625" y="6487515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hlinkClick r:id="rId7"/>
              </a:rPr>
              <a:t>https://kuula.co/post/n1/collection/7Xp6r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63226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3849F-9704-D5C1-6BC2-D1BEB5F62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8522-1962-4492-2312-3D6A59830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Introduction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FAEE0-985A-C1CC-1D9C-059B8BACC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2</a:t>
            </a:fld>
            <a:endParaRPr lang="en-CA" alt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92DE7B9-57A0-3095-C2C7-47F7000898F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087689" y="974769"/>
            <a:ext cx="4829023" cy="560115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DAOD 5040 (Museum) &amp; CFP 266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Personnel Updates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Museum Inspections Resumed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New Museum(s)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Townhalls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Books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Old Account Consolidation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MDF</a:t>
            </a:r>
          </a:p>
          <a:p>
            <a:pPr algn="ctr"/>
            <a:r>
              <a:rPr lang="en-CA" dirty="0"/>
              <a:t>---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Facebook Market Place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Museum Data Tracker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Virtual Tours</a:t>
            </a:r>
          </a:p>
        </p:txBody>
      </p:sp>
      <p:pic>
        <p:nvPicPr>
          <p:cNvPr id="16" name="Picture 15" descr="A building with cars parked in front of it">
            <a:extLst>
              <a:ext uri="{FF2B5EF4-FFF2-40B4-BE49-F238E27FC236}">
                <a16:creationId xmlns:a16="http://schemas.microsoft.com/office/drawing/2014/main" id="{2E43ACC7-0014-F0D8-0EE7-9B7191151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53" y="2348880"/>
            <a:ext cx="3803915" cy="28529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535255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560" y="8792"/>
            <a:ext cx="8229600" cy="914400"/>
          </a:xfrm>
        </p:spPr>
        <p:txBody>
          <a:bodyPr/>
          <a:lstStyle/>
          <a:p>
            <a:r>
              <a:rPr lang="en-CA" dirty="0"/>
              <a:t>DHH5 -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604" y="2996952"/>
            <a:ext cx="7128792" cy="1224136"/>
          </a:xfrm>
        </p:spPr>
        <p:txBody>
          <a:bodyPr/>
          <a:lstStyle/>
          <a:p>
            <a:pPr marL="342900" lvl="1" indent="0" algn="ctr">
              <a:buNone/>
            </a:pPr>
            <a:r>
              <a:rPr lang="en-CA" sz="4400" b="1" dirty="0">
                <a:solidFill>
                  <a:srgbClr val="71131D"/>
                </a:solidFill>
              </a:rPr>
              <a:t>Questions?</a:t>
            </a:r>
          </a:p>
          <a:p>
            <a:pPr marL="342900" lvl="1" indent="0" algn="ctr">
              <a:buNone/>
            </a:pPr>
            <a:r>
              <a:rPr lang="en-CA" sz="2400" b="1" dirty="0">
                <a:solidFill>
                  <a:srgbClr val="71131D"/>
                </a:solidFill>
              </a:rPr>
              <a:t>(that I can answer…lol)</a:t>
            </a:r>
          </a:p>
          <a:p>
            <a:pPr marL="342900" lvl="1" indent="0" algn="ctr">
              <a:buNone/>
            </a:pPr>
            <a:endParaRPr lang="en-CA" sz="4400" b="1" dirty="0">
              <a:solidFill>
                <a:srgbClr val="71131D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EAE8A-9569-59C5-9515-491E959B6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09F1-245E-4941-B2B2-C40774ADCF5B}" type="slidenum">
              <a:rPr lang="en-CA" altLang="en-US" smtClean="0"/>
              <a:pPr/>
              <a:t>20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52778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6FF03-BE36-8C7E-3CCC-F972C7797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B7ED4-CD07-2327-0112-52B1DFF6C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DAOD 5040 (Museum) &amp; CFP 266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EE09DD-F18C-F098-41F3-C9955BF0B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3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C8F4E8-56EE-7E55-9A37-78138AB9752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94509" y="980728"/>
            <a:ext cx="4266474" cy="54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Work started on CFP266 in Jun 2023,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60+ stakeholders consulted,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600+ comments received,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DAOD 5040 is ready to be submitted,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CFP 266 will follow shortly by end of 2025,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Document has been simplified into fewer sections but contains more relevant information. </a:t>
            </a:r>
          </a:p>
          <a:p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1091F9-CDC6-A341-4A94-F62D77D78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448604"/>
            <a:ext cx="3445947" cy="446484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5798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88C3-9885-CF02-DC84-0E6A3890C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B04AA-8D1B-FFF5-D25F-4256E86A4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Personnel Updates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BEF59-0D2C-9282-813E-8D660AF7F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4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6E8E84-B0DD-383F-CF9E-E6D73E7E441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263431" y="850986"/>
            <a:ext cx="6569506" cy="1920531"/>
          </a:xfrm>
        </p:spPr>
        <p:txBody>
          <a:bodyPr/>
          <a:lstStyle/>
          <a:p>
            <a:r>
              <a:rPr lang="en-CA" sz="2300" dirty="0">
                <a:latin typeface="+mn-lt"/>
              </a:rPr>
              <a:t>MGen Érick SIMONEAU, OMM, MSM, CD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i="0" dirty="0">
                <a:solidFill>
                  <a:srgbClr val="333333"/>
                </a:solidFill>
                <a:effectLst/>
                <a:latin typeface="+mn-lt"/>
              </a:rPr>
              <a:t>Commander Of Military Personnel Command,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dirty="0">
                <a:solidFill>
                  <a:srgbClr val="333333"/>
                </a:solidFill>
                <a:latin typeface="+mn-lt"/>
              </a:rPr>
              <a:t>Previously the Deputy Comd CMP.</a:t>
            </a:r>
            <a:endParaRPr lang="en-CA" sz="2300" i="0" dirty="0">
              <a:solidFill>
                <a:srgbClr val="333333"/>
              </a:solidFill>
              <a:effectLst/>
              <a:latin typeface="+mn-lt"/>
            </a:endParaRPr>
          </a:p>
        </p:txBody>
      </p:sp>
      <p:pic>
        <p:nvPicPr>
          <p:cNvPr id="1026" name="Picture 2" descr="Dara Price - Director, History and ...">
            <a:extLst>
              <a:ext uri="{FF2B5EF4-FFF2-40B4-BE49-F238E27FC236}">
                <a16:creationId xmlns:a16="http://schemas.microsoft.com/office/drawing/2014/main" id="{19FEEB86-AD34-0BDA-B791-1E68CDB190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7"/>
          <a:stretch/>
        </p:blipFill>
        <p:spPr bwMode="auto">
          <a:xfrm>
            <a:off x="270842" y="2809198"/>
            <a:ext cx="1627824" cy="18038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en Ingram - Acting Director ...">
            <a:extLst>
              <a:ext uri="{FF2B5EF4-FFF2-40B4-BE49-F238E27FC236}">
                <a16:creationId xmlns:a16="http://schemas.microsoft.com/office/drawing/2014/main" id="{AF44F5A6-193B-FF7C-A605-18BBAFCDAB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30"/>
          <a:stretch/>
        </p:blipFill>
        <p:spPr bwMode="auto">
          <a:xfrm>
            <a:off x="270842" y="4860192"/>
            <a:ext cx="1615728" cy="17958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71B8F2-0D10-32DE-5ABC-47CBD421A4F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686" b="15683"/>
          <a:stretch/>
        </p:blipFill>
        <p:spPr>
          <a:xfrm>
            <a:off x="306750" y="850986"/>
            <a:ext cx="1627824" cy="180386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2BDBC74-3778-2CA9-401E-4969B82BEB5D}"/>
              </a:ext>
            </a:extLst>
          </p:cNvPr>
          <p:cNvSpPr txBox="1">
            <a:spLocks/>
          </p:cNvSpPr>
          <p:nvPr/>
        </p:nvSpPr>
        <p:spPr bwMode="auto">
          <a:xfrm>
            <a:off x="2303652" y="2711665"/>
            <a:ext cx="6569506" cy="1920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1pPr>
            <a:lvl2pPr marL="3429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1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2pPr>
            <a:lvl3pPr marL="6858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None/>
              <a:defRPr sz="18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3pPr>
            <a:lvl4pPr marL="10287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4pPr>
            <a:lvl5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300" dirty="0">
                <a:latin typeface="+mn-lt"/>
              </a:rPr>
              <a:t>Dr Dara Price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b="0" i="0" dirty="0">
                <a:effectLst/>
                <a:latin typeface="+mn-lt"/>
              </a:rPr>
              <a:t>Director, History and Heritage at the Department of National Defence (Jun 2022),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dirty="0">
                <a:latin typeface="+mn-lt"/>
              </a:rPr>
              <a:t>Currently on JCSP until end of Jun, will be returning to DHH upon completion.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7640716-65CC-C30D-B6BB-C82C7308B503}"/>
              </a:ext>
            </a:extLst>
          </p:cNvPr>
          <p:cNvSpPr txBox="1">
            <a:spLocks/>
          </p:cNvSpPr>
          <p:nvPr/>
        </p:nvSpPr>
        <p:spPr bwMode="auto">
          <a:xfrm>
            <a:off x="2263431" y="4789710"/>
            <a:ext cx="6569506" cy="1920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1pPr>
            <a:lvl2pPr marL="3429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1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2pPr>
            <a:lvl3pPr marL="6858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None/>
              <a:defRPr sz="18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3pPr>
            <a:lvl4pPr marL="10287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4pPr>
            <a:lvl5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5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300" dirty="0">
                <a:latin typeface="+mn-lt"/>
              </a:rPr>
              <a:t>Capt (N) Kenneth Ingram, OMM, CD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dirty="0">
                <a:latin typeface="+mn-lt"/>
              </a:rPr>
              <a:t>(</a:t>
            </a:r>
            <a:r>
              <a:rPr lang="en-CA" sz="2300" b="0" i="0" dirty="0">
                <a:effectLst/>
                <a:latin typeface="+mn-lt"/>
              </a:rPr>
              <a:t>Acting) Director, History and Heritage at the Department of National Defence (Sep 2024),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300" dirty="0">
                <a:latin typeface="+mn-lt"/>
              </a:rPr>
              <a:t>Will be reverting back to DHH Chief of Staff.</a:t>
            </a:r>
          </a:p>
        </p:txBody>
      </p:sp>
    </p:spTree>
    <p:extLst>
      <p:ext uri="{BB962C8B-B14F-4D97-AF65-F5344CB8AC3E}">
        <p14:creationId xmlns:p14="http://schemas.microsoft.com/office/powerpoint/2010/main" val="345481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CAC08-E32F-E57B-FA5A-7217C62AE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1D9A6-56DF-96FF-0AE9-C2AED09EF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Museum Inspections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2EA1B-7D47-3DD6-E447-3A7C0BED1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5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DB6404-E7CA-12F3-DA95-3F95D012793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51520" y="888666"/>
            <a:ext cx="8640960" cy="570868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Inspections resumed in Feb 2025 in a year end push,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FY25/26 travel budget for confirmed,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Inspections of 50 museums completed since 2022, remainder of open museums in FY 25/26,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New CFP 266 will define the inspection schedule as at a min of once every five years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Inspection process takes 2-4 hours plus an additional 2 hours for a virtual tour to be filmed.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Requires museum personnel to be avail for Discussion. Interview and tour of facilities.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Inspections grouped regionally with 4-5 museum visited when possible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4077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3DEB-E252-192B-CC7E-A58EA00E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Museum Inspections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5BA62-4262-B1CB-476D-9A08D502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6</a:t>
            </a:fld>
            <a:endParaRPr lang="en-CA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05A61B-DF5B-E7CD-2297-9149776CBACC}"/>
              </a:ext>
            </a:extLst>
          </p:cNvPr>
          <p:cNvSpPr txBox="1">
            <a:spLocks/>
          </p:cNvSpPr>
          <p:nvPr/>
        </p:nvSpPr>
        <p:spPr>
          <a:xfrm>
            <a:off x="754264" y="4449548"/>
            <a:ext cx="3666438" cy="54110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8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6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Inspection Form</a:t>
            </a:r>
          </a:p>
          <a:p>
            <a:pPr marL="0" indent="0">
              <a:spcAft>
                <a:spcPts val="1200"/>
              </a:spcAft>
              <a:buFont typeface="Arial" pitchFamily="34" charset="0"/>
              <a:buNone/>
              <a:tabLst>
                <a:tab pos="457200" algn="l"/>
                <a:tab pos="457200" algn="l"/>
                <a:tab pos="914400" algn="l"/>
                <a:tab pos="1371600" algn="l"/>
              </a:tabLst>
            </a:pPr>
            <a:endParaRPr lang="en-C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6F9A9F-3D31-A1F5-155B-96219AA05034}"/>
              </a:ext>
            </a:extLst>
          </p:cNvPr>
          <p:cNvSpPr txBox="1">
            <a:spLocks/>
          </p:cNvSpPr>
          <p:nvPr/>
        </p:nvSpPr>
        <p:spPr>
          <a:xfrm>
            <a:off x="5058027" y="836836"/>
            <a:ext cx="3904746" cy="4752528"/>
          </a:xfrm>
          <a:prstGeom prst="rect">
            <a:avLst/>
          </a:prstGeom>
          <a:ln>
            <a:solidFill>
              <a:srgbClr val="71131D"/>
            </a:solidFill>
          </a:ln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Required every three years by all museums,</a:t>
            </a:r>
          </a:p>
          <a:p>
            <a:pPr lvl="1"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 &amp; CC inspections have their own Schedule.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Process takes about two hours (size dependent),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Looking at safety, security and confirming data,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Conducted during daytime hrs when possible,</a:t>
            </a:r>
          </a:p>
          <a:p>
            <a:pPr>
              <a:spcAft>
                <a:spcPts val="1200"/>
              </a:spcAft>
              <a:tabLst>
                <a:tab pos="457200" algn="l"/>
                <a:tab pos="457200" algn="l"/>
                <a:tab pos="914400" algn="l"/>
                <a:tab pos="1371600" algn="l"/>
              </a:tabLst>
            </a:pPr>
            <a:r>
              <a:rPr lang="en-C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possible I would like take 3D Photos of Museum, Floor Spaces and Messes for a virtual tour (2 hours???).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67CD4F-B823-EB4B-EC80-3C1245C9F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808182"/>
            <a:ext cx="4671927" cy="35641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614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9F22A-56D2-3CC7-D999-4D4110BF9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E1AE9-B7C5-DEA6-6347-457D886F3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New Museum(s)</a:t>
            </a:r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3654B-41C4-D0B3-199A-04E43CFB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7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CEA5C3-041F-C1BA-46FA-65A6994F3A1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51520" y="1268760"/>
            <a:ext cx="8640960" cy="504056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Accreditation of one new Museum completed in Fall 2024,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Currently two museums in Western Canada have expressed initial interest,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Museums housed in DND facilities and managed by RP Ops should be considering Accreditation as a means of Risk Abetment for the provision of facilities,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DHH has provided $21M in new PROJECT funding since Mar 2021, $7 M of that this year alone,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Process for Accreditation is initiated by the Museum through their CoC and will need to be chased,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May take up to 2 years from initiation to completion.</a:t>
            </a:r>
          </a:p>
        </p:txBody>
      </p:sp>
    </p:spTree>
    <p:extLst>
      <p:ext uri="{BB962C8B-B14F-4D97-AF65-F5344CB8AC3E}">
        <p14:creationId xmlns:p14="http://schemas.microsoft.com/office/powerpoint/2010/main" val="1517493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014CC-5539-174D-2F94-FFE37F1FF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65EE3-C65D-953F-0573-607986A07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Townhalls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09ABD-E361-8592-A914-1DDF8D822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8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2C7F5B-F5AD-262D-C20E-935A5A438D4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2483768" y="980728"/>
            <a:ext cx="6408712" cy="561662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DHH initiated its new Townhall Program in May 2025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Planned as bi-annual platform for two-way comms within the Accredited Museum Community (AMC)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Two separate sessions in En &amp; Fr are held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The first session, 6 pers attended in French and 50 attended in English.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The next session is scheduled to take place in the Dec/Jan timeframe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All contacts on record for AMC will receive invites 14 days 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If your museum is in the AMC and you are not receiving emails please see me after.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1028" name="Picture 4" descr="How to Draw a Town Hall - HelloArtsy">
            <a:extLst>
              <a:ext uri="{FF2B5EF4-FFF2-40B4-BE49-F238E27FC236}">
                <a16:creationId xmlns:a16="http://schemas.microsoft.com/office/drawing/2014/main" id="{91730506-52DE-C21E-B418-0694C0A9B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75" y="3084190"/>
            <a:ext cx="19050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742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9FC4D-B784-338E-F9DF-C72ADF76D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01EC7-D36D-6C9E-3704-BE3AA1648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DHH5 - Books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EDF52-1C7B-5FF7-FDAA-C439F7739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B52A2-B4D8-4003-A4F3-362335115167}" type="slidenum">
              <a:rPr lang="en-CA" altLang="en-US" smtClean="0"/>
              <a:pPr/>
              <a:t>9</a:t>
            </a:fld>
            <a:endParaRPr lang="en-CA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90BB70-7696-7EEB-A380-B3E583AD5C0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043608" y="888667"/>
            <a:ext cx="7848872" cy="54006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DHH sent out an offer for publications held in inventory this past winter,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Over 100 titles were offered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Books received to be used as reference items or as “Give Aways” but are </a:t>
            </a:r>
            <a:r>
              <a:rPr lang="en-CA" u="sng" dirty="0"/>
              <a:t>not to be sold</a:t>
            </a:r>
            <a:r>
              <a:rPr lang="en-CA" dirty="0"/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We received back over 40 requests for publications from that list. (some were quite extensive),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Contractors hired to complete the fulfilment along with other work in the warehouse,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Requests received have been processed and are being packaged,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Expectation is that they will be out for delivery June,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Unsure as to what remains.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31310588"/>
      </p:ext>
    </p:extLst>
  </p:cSld>
  <p:clrMapOvr>
    <a:masterClrMapping/>
  </p:clrMapOvr>
</p:sld>
</file>

<file path=ppt/theme/theme1.xml><?xml version="1.0" encoding="utf-8"?>
<a:theme xmlns:a="http://schemas.openxmlformats.org/drawingml/2006/main" name="DND-PPT-English-CM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A57BC62789A940BE155853C3C5165C" ma:contentTypeVersion="3" ma:contentTypeDescription="Create a new document." ma:contentTypeScope="" ma:versionID="183f17a5645130243e6c653d7cbf33d0">
  <xsd:schema xmlns:xsd="http://www.w3.org/2001/XMLSchema" xmlns:xs="http://www.w3.org/2001/XMLSchema" xmlns:p="http://schemas.microsoft.com/office/2006/metadata/properties" xmlns:ns2="f671534e-74e5-4236-8092-3129c56dc4ea" xmlns:ns3="ec92de2d-8ff9-410a-b0d3-0e99e358a6b2" targetNamespace="http://schemas.microsoft.com/office/2006/metadata/properties" ma:root="true" ma:fieldsID="bdee4400bc581a8fdd598f254003a94e" ns2:_="" ns3:_="">
    <xsd:import namespace="f671534e-74e5-4236-8092-3129c56dc4ea"/>
    <xsd:import namespace="ec92de2d-8ff9-410a-b0d3-0e99e358a6b2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1534e-74e5-4236-8092-3129c56dc4ea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8a092a00-8e6d-47b8-a16c-ce07d7089466}" ma:internalName="TaxCatchAll" ma:showField="CatchAllData" ma:web="ec92de2d-8ff9-410a-b0d3-0e99e358a6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8a092a00-8e6d-47b8-a16c-ce07d7089466}" ma:internalName="TaxCatchAllLabel" ma:readOnly="true" ma:showField="CatchAllDataLabel" ma:web="ec92de2d-8ff9-410a-b0d3-0e99e358a6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92de2d-8ff9-410a-b0d3-0e99e358a6b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71534e-74e5-4236-8092-3129c56dc4ea"/>
  </documentManagement>
</p:properties>
</file>

<file path=customXml/itemProps1.xml><?xml version="1.0" encoding="utf-8"?>
<ds:datastoreItem xmlns:ds="http://schemas.openxmlformats.org/officeDocument/2006/customXml" ds:itemID="{F158B582-07EF-48CB-AA15-473C2526E8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71534e-74e5-4236-8092-3129c56dc4ea"/>
    <ds:schemaRef ds:uri="ec92de2d-8ff9-410a-b0d3-0e99e358a6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A8A4A3-4126-4F23-A0EB-ABB3EB7764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91E15D-CE2C-4EE2-9E01-A1F497709EB1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ec92de2d-8ff9-410a-b0d3-0e99e358a6b2"/>
    <ds:schemaRef ds:uri="f671534e-74e5-4236-8092-3129c56dc4e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18093</TotalTime>
  <Words>1603</Words>
  <Application>Microsoft Office PowerPoint</Application>
  <PresentationFormat>On-screen Show (4:3)</PresentationFormat>
  <Paragraphs>220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</vt:lpstr>
      <vt:lpstr>Courier New</vt:lpstr>
      <vt:lpstr>Wingdings</vt:lpstr>
      <vt:lpstr>DND-PPT-English-CMP</vt:lpstr>
      <vt:lpstr>Museum Administration  DHH5</vt:lpstr>
      <vt:lpstr>DHH5 - Introduction</vt:lpstr>
      <vt:lpstr>DHH5 - DAOD 5040 (Museum) &amp; CFP 266 </vt:lpstr>
      <vt:lpstr>DHH5 - Personnel Updates </vt:lpstr>
      <vt:lpstr>DHH5 - Museum Inspections</vt:lpstr>
      <vt:lpstr>Museum Inspections</vt:lpstr>
      <vt:lpstr>DHH5 - New Museum(s) </vt:lpstr>
      <vt:lpstr>DHH5 - Townhalls</vt:lpstr>
      <vt:lpstr>DHH5 - Books</vt:lpstr>
      <vt:lpstr>DHH5 - Old Account Consolidation </vt:lpstr>
      <vt:lpstr>DHH5 - Report</vt:lpstr>
      <vt:lpstr>DHH5 - MDF</vt:lpstr>
      <vt:lpstr>Museum Development Funds (MDF)</vt:lpstr>
      <vt:lpstr>MDF Form - Usage</vt:lpstr>
      <vt:lpstr>Admin - Overview</vt:lpstr>
      <vt:lpstr>DHH5 - Facebook Market Place </vt:lpstr>
      <vt:lpstr>DHH - Museum Data Tracker</vt:lpstr>
      <vt:lpstr>Other DHH Data Tools Under Development</vt:lpstr>
      <vt:lpstr>Personal Project - Virtual Tours </vt:lpstr>
      <vt:lpstr>DHH5 - Questions</vt:lpstr>
    </vt:vector>
  </TitlesOfParts>
  <Company>Department of National Defence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 Brief: Recruiting, Retention, and Aborginal Aspects</dc:title>
  <dc:creator>Murphy.SD2</dc:creator>
  <cp:lastModifiedBy>Newcombe Capt R@CMP DHH@Defence365</cp:lastModifiedBy>
  <cp:revision>861</cp:revision>
  <cp:lastPrinted>2023-08-09T13:24:38Z</cp:lastPrinted>
  <dcterms:created xsi:type="dcterms:W3CDTF">2015-11-12T20:55:34Z</dcterms:created>
  <dcterms:modified xsi:type="dcterms:W3CDTF">2025-06-09T03:11:39Z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125050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D7.1.1</vt:lpwstr>
  </property>
  <property fmtid="{D5CDD505-2E9C-101B-9397-08002B2CF9AE}" pid="5" name="ContentTypeId">
    <vt:lpwstr>0x01010033A57BC62789A940BE155853C3C5165C</vt:lpwstr>
  </property>
  <property fmtid="{D5CDD505-2E9C-101B-9397-08002B2CF9AE}" pid="6" name="MSIP_Label_3e33c1f9-43dd-4e5b-bd09-632e008e075a_Enabled">
    <vt:lpwstr>true</vt:lpwstr>
  </property>
  <property fmtid="{D5CDD505-2E9C-101B-9397-08002B2CF9AE}" pid="7" name="MSIP_Label_3e33c1f9-43dd-4e5b-bd09-632e008e075a_SetDate">
    <vt:lpwstr>2025-06-05T14:24:16Z</vt:lpwstr>
  </property>
  <property fmtid="{D5CDD505-2E9C-101B-9397-08002B2CF9AE}" pid="8" name="MSIP_Label_3e33c1f9-43dd-4e5b-bd09-632e008e075a_Method">
    <vt:lpwstr>Standard</vt:lpwstr>
  </property>
  <property fmtid="{D5CDD505-2E9C-101B-9397-08002B2CF9AE}" pid="9" name="MSIP_Label_3e33c1f9-43dd-4e5b-bd09-632e008e075a_Name">
    <vt:lpwstr>UNCLASSIFIED INTERNAL</vt:lpwstr>
  </property>
  <property fmtid="{D5CDD505-2E9C-101B-9397-08002B2CF9AE}" pid="10" name="MSIP_Label_3e33c1f9-43dd-4e5b-bd09-632e008e075a_SiteId">
    <vt:lpwstr>325b4494-1587-40d5-bb31-8b660b7f1038</vt:lpwstr>
  </property>
  <property fmtid="{D5CDD505-2E9C-101B-9397-08002B2CF9AE}" pid="11" name="MSIP_Label_3e33c1f9-43dd-4e5b-bd09-632e008e075a_ActionId">
    <vt:lpwstr>df245007-0adc-4d89-b0ff-cc0ae72dfe18</vt:lpwstr>
  </property>
  <property fmtid="{D5CDD505-2E9C-101B-9397-08002B2CF9AE}" pid="12" name="MSIP_Label_3e33c1f9-43dd-4e5b-bd09-632e008e075a_ContentBits">
    <vt:lpwstr>0</vt:lpwstr>
  </property>
  <property fmtid="{D5CDD505-2E9C-101B-9397-08002B2CF9AE}" pid="13" name="MSIP_Label_3e33c1f9-43dd-4e5b-bd09-632e008e075a_Tag">
    <vt:lpwstr>10, 3, 0, 1</vt:lpwstr>
  </property>
</Properties>
</file>